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5752"/>
  </p:normalViewPr>
  <p:slideViewPr>
    <p:cSldViewPr snapToGrid="0" snapToObjects="1">
      <p:cViewPr>
        <p:scale>
          <a:sx n="25" d="100"/>
          <a:sy n="25" d="100"/>
        </p:scale>
        <p:origin x="3096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8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1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4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7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CE0C-9A0A-DB47-83AB-EFDB44D7C74F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14C9-D80F-5449-BC54-566B70B02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/>
        </p:nvSpPr>
        <p:spPr>
          <a:xfrm>
            <a:off x="11756572" y="21313494"/>
            <a:ext cx="30564704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12" name="TextBox 11"/>
          <p:cNvSpPr txBox="1"/>
          <p:nvPr/>
        </p:nvSpPr>
        <p:spPr>
          <a:xfrm>
            <a:off x="11974286" y="21334055"/>
            <a:ext cx="11615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4. Distribution over time of posts 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74286" y="22301361"/>
            <a:ext cx="30137422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22728"/>
            <a:ext cx="42803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7 years on, Revisiting the Demands of the Tunisian and Egyptian Springs</a:t>
            </a:r>
          </a:p>
          <a:p>
            <a:pPr algn="ctr"/>
            <a:r>
              <a:rPr lang="en-US" sz="4400" b="1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Sim</a:t>
            </a:r>
            <a:r>
              <a:rPr lang="en-GB" sz="4400" b="1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ão</a:t>
            </a:r>
            <a:r>
              <a:rPr lang="en-GB" sz="4400" b="1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 </a:t>
            </a:r>
            <a:r>
              <a:rPr lang="en-GB" sz="4400" b="1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M</a:t>
            </a:r>
            <a:r>
              <a:rPr lang="en-GB" sz="4400" b="1" cap="small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oraes</a:t>
            </a:r>
            <a:r>
              <a:rPr lang="en-GB" sz="4400" b="1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 </a:t>
            </a:r>
            <a:r>
              <a:rPr lang="en-GB" sz="4400" b="1" cap="small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Sarmento</a:t>
            </a:r>
            <a:r>
              <a:rPr lang="en-GB" sz="4400" b="1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, Khalil </a:t>
            </a:r>
            <a:r>
              <a:rPr lang="en-GB" sz="4400" b="1" cap="small" dirty="0" err="1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Mrini</a:t>
            </a:r>
            <a:r>
              <a:rPr lang="en-GB" sz="4400" b="1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, Khalid </a:t>
            </a:r>
            <a:r>
              <a:rPr lang="en-GB" sz="4400" b="1" cap="small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Omari</a:t>
            </a:r>
            <a:endParaRPr lang="en-US" sz="8800" b="1" cap="small" dirty="0" smtClean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21194"/>
          <a:stretch/>
        </p:blipFill>
        <p:spPr>
          <a:xfrm>
            <a:off x="12308898" y="22910213"/>
            <a:ext cx="14085400" cy="6197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1106"/>
          <a:stretch/>
        </p:blipFill>
        <p:spPr>
          <a:xfrm>
            <a:off x="27272602" y="23049706"/>
            <a:ext cx="14070500" cy="5918200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/>
        </p:nvSpPr>
        <p:spPr>
          <a:xfrm>
            <a:off x="383118" y="3444594"/>
            <a:ext cx="11000957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15" name="TextBox 14"/>
          <p:cNvSpPr txBox="1"/>
          <p:nvPr/>
        </p:nvSpPr>
        <p:spPr>
          <a:xfrm>
            <a:off x="601202" y="3465155"/>
            <a:ext cx="35333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1. Context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1202" y="4432461"/>
            <a:ext cx="10604478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Geographical Context: </a:t>
            </a:r>
            <a:r>
              <a:rPr lang="en-US" sz="3200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Tunisia, Egypt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Historical Boundary of Data:</a:t>
            </a:r>
          </a:p>
          <a:p>
            <a:pPr marL="1163638" lvl="1" indent="-476250">
              <a:spcAft>
                <a:spcPts val="600"/>
              </a:spcAft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Jan. 13, 2011: End of Tunisian Revolution</a:t>
            </a:r>
          </a:p>
          <a:p>
            <a:pPr marL="1163638" lvl="1" indent="-476250">
              <a:spcAft>
                <a:spcPts val="600"/>
              </a:spcAft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Feb. 14, 2011: End of Egyptian Revolution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Goals: </a:t>
            </a:r>
          </a:p>
          <a:p>
            <a:pPr marL="1163638" lvl="1" indent="-476250">
              <a:spcAft>
                <a:spcPts val="600"/>
              </a:spcAft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Comparing how the Revolution was portrayed inside and outside the Arab World</a:t>
            </a:r>
          </a:p>
          <a:p>
            <a:pPr marL="1163638" lvl="1" indent="-476250">
              <a:spcAft>
                <a:spcPts val="600"/>
              </a:spcAft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CMU Serif Roman" charset="0"/>
                <a:ea typeface="CMU Serif Roman" charset="0"/>
                <a:cs typeface="CMU Serif Roman" charset="0"/>
              </a:rPr>
              <a:t>Discovering what people behind the revolution talked about, especially their concerns</a:t>
            </a:r>
            <a:endParaRPr lang="en-US" sz="3200" b="1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7" name="Round Single Corner Rectangle 16"/>
          <p:cNvSpPr/>
          <p:nvPr/>
        </p:nvSpPr>
        <p:spPr>
          <a:xfrm>
            <a:off x="383118" y="21313494"/>
            <a:ext cx="11000957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18" name="TextBox 17"/>
          <p:cNvSpPr txBox="1"/>
          <p:nvPr/>
        </p:nvSpPr>
        <p:spPr>
          <a:xfrm>
            <a:off x="601202" y="21380166"/>
            <a:ext cx="42578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3. Validation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202" y="22301361"/>
            <a:ext cx="10604478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104" y="28745448"/>
            <a:ext cx="10909300" cy="723900"/>
          </a:xfrm>
          <a:prstGeom prst="rect">
            <a:avLst/>
          </a:prstGeom>
          <a:ln w="1270">
            <a:noFill/>
          </a:ln>
        </p:spPr>
      </p:pic>
      <p:sp>
        <p:nvSpPr>
          <p:cNvPr id="22" name="Round Single Corner Rectangle 21"/>
          <p:cNvSpPr/>
          <p:nvPr/>
        </p:nvSpPr>
        <p:spPr>
          <a:xfrm>
            <a:off x="383118" y="12379044"/>
            <a:ext cx="11000957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23" name="TextBox 22"/>
          <p:cNvSpPr txBox="1"/>
          <p:nvPr/>
        </p:nvSpPr>
        <p:spPr>
          <a:xfrm>
            <a:off x="601202" y="12399605"/>
            <a:ext cx="71737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2. Dataset &amp; Filtering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1202" y="13366911"/>
            <a:ext cx="10604478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5" name="Round Single Corner Rectangle 24"/>
          <p:cNvSpPr/>
          <p:nvPr/>
        </p:nvSpPr>
        <p:spPr>
          <a:xfrm>
            <a:off x="31320319" y="3444594"/>
            <a:ext cx="11000957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26" name="TextBox 25"/>
          <p:cNvSpPr txBox="1"/>
          <p:nvPr/>
        </p:nvSpPr>
        <p:spPr>
          <a:xfrm>
            <a:off x="31538403" y="3465155"/>
            <a:ext cx="4416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7. Conclusion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538403" y="4432461"/>
            <a:ext cx="10604478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28" name="Round Single Corner Rectangle 27"/>
          <p:cNvSpPr/>
          <p:nvPr/>
        </p:nvSpPr>
        <p:spPr>
          <a:xfrm>
            <a:off x="31320319" y="12379044"/>
            <a:ext cx="11000957" cy="8546023"/>
          </a:xfrm>
          <a:prstGeom prst="round1Rect">
            <a:avLst>
              <a:gd name="adj" fmla="val 121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29" name="TextBox 28"/>
          <p:cNvSpPr txBox="1"/>
          <p:nvPr/>
        </p:nvSpPr>
        <p:spPr>
          <a:xfrm>
            <a:off x="31538403" y="12399605"/>
            <a:ext cx="10423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5. Topic Detection &amp; Processing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538403" y="13366911"/>
            <a:ext cx="10604478" cy="730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31" name="Round Single Corner Rectangle 30"/>
          <p:cNvSpPr/>
          <p:nvPr/>
        </p:nvSpPr>
        <p:spPr>
          <a:xfrm>
            <a:off x="11756572" y="3444594"/>
            <a:ext cx="19203920" cy="17480473"/>
          </a:xfrm>
          <a:prstGeom prst="round1Rect">
            <a:avLst>
              <a:gd name="adj" fmla="val 606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838"/>
          </a:p>
        </p:txBody>
      </p:sp>
      <p:sp>
        <p:nvSpPr>
          <p:cNvPr id="32" name="TextBox 31"/>
          <p:cNvSpPr txBox="1"/>
          <p:nvPr/>
        </p:nvSpPr>
        <p:spPr>
          <a:xfrm>
            <a:off x="11974656" y="3465155"/>
            <a:ext cx="7604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dirty="0" smtClean="0">
                <a:latin typeface="CMU Serif Extra BoldNonextended" charset="0"/>
                <a:ea typeface="CMU Serif Extra BoldNonextended" charset="0"/>
                <a:cs typeface="CMU Serif Extra BoldNonextended" charset="0"/>
              </a:rPr>
              <a:t>6. Highlights of Results</a:t>
            </a:r>
            <a:endParaRPr lang="en-US" sz="5600" dirty="0">
              <a:latin typeface="CMU Serif Extra BoldNonextended" charset="0"/>
              <a:ea typeface="CMU Serif Extra BoldNonextended" charset="0"/>
              <a:cs typeface="CMU Serif Extra BoldNonextended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974655" y="4432461"/>
            <a:ext cx="18761653" cy="16239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1029" tIns="160514" rIns="321029" bIns="160514" numCol="1" spcCol="360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3200" dirty="0">
              <a:solidFill>
                <a:schemeClr val="tx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4997" y="9062978"/>
            <a:ext cx="2540000" cy="254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2079" y="9062978"/>
            <a:ext cx="2540000" cy="2540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414997" y="7846845"/>
            <a:ext cx="8378256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            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114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CMU Serif Extra BoldNonextended</vt:lpstr>
      <vt:lpstr>CMU Serif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Khalil Mrini</dc:creator>
  <cp:lastModifiedBy>Khalil Mrini</cp:lastModifiedBy>
  <cp:revision>13</cp:revision>
  <dcterms:created xsi:type="dcterms:W3CDTF">2018-01-23T20:50:45Z</dcterms:created>
  <dcterms:modified xsi:type="dcterms:W3CDTF">2018-01-24T11:11:06Z</dcterms:modified>
</cp:coreProperties>
</file>